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5"/>
  </p:notesMasterIdLst>
  <p:handoutMasterIdLst>
    <p:handoutMasterId r:id="rId56"/>
  </p:handoutMasterIdLst>
  <p:sldIdLst>
    <p:sldId id="378" r:id="rId5"/>
    <p:sldId id="374" r:id="rId6"/>
    <p:sldId id="375" r:id="rId7"/>
    <p:sldId id="376" r:id="rId8"/>
    <p:sldId id="380" r:id="rId9"/>
    <p:sldId id="383" r:id="rId10"/>
    <p:sldId id="264" r:id="rId11"/>
    <p:sldId id="276" r:id="rId12"/>
    <p:sldId id="381" r:id="rId13"/>
    <p:sldId id="368" r:id="rId14"/>
    <p:sldId id="371" r:id="rId15"/>
    <p:sldId id="420" r:id="rId16"/>
    <p:sldId id="370" r:id="rId17"/>
    <p:sldId id="278" r:id="rId18"/>
    <p:sldId id="280" r:id="rId19"/>
    <p:sldId id="281" r:id="rId20"/>
    <p:sldId id="282" r:id="rId21"/>
    <p:sldId id="283" r:id="rId22"/>
    <p:sldId id="385" r:id="rId23"/>
    <p:sldId id="386" r:id="rId24"/>
    <p:sldId id="387" r:id="rId25"/>
    <p:sldId id="388" r:id="rId26"/>
    <p:sldId id="397" r:id="rId27"/>
    <p:sldId id="390" r:id="rId28"/>
    <p:sldId id="391" r:id="rId29"/>
    <p:sldId id="392" r:id="rId30"/>
    <p:sldId id="393" r:id="rId31"/>
    <p:sldId id="394" r:id="rId32"/>
    <p:sldId id="395" r:id="rId33"/>
    <p:sldId id="396" r:id="rId34"/>
    <p:sldId id="398" r:id="rId35"/>
    <p:sldId id="399" r:id="rId36"/>
    <p:sldId id="400" r:id="rId37"/>
    <p:sldId id="401" r:id="rId38"/>
    <p:sldId id="402" r:id="rId39"/>
    <p:sldId id="403" r:id="rId40"/>
    <p:sldId id="404" r:id="rId41"/>
    <p:sldId id="405" r:id="rId42"/>
    <p:sldId id="406" r:id="rId43"/>
    <p:sldId id="407" r:id="rId44"/>
    <p:sldId id="412" r:id="rId45"/>
    <p:sldId id="413" r:id="rId46"/>
    <p:sldId id="408" r:id="rId47"/>
    <p:sldId id="409" r:id="rId48"/>
    <p:sldId id="410" r:id="rId49"/>
    <p:sldId id="414" r:id="rId50"/>
    <p:sldId id="415" r:id="rId51"/>
    <p:sldId id="416" r:id="rId52"/>
    <p:sldId id="417" r:id="rId53"/>
    <p:sldId id="418" r:id="rId54"/>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65" autoAdjust="0"/>
    <p:restoredTop sz="56221" autoAdjust="0"/>
  </p:normalViewPr>
  <p:slideViewPr>
    <p:cSldViewPr snapToGrid="0">
      <p:cViewPr>
        <p:scale>
          <a:sx n="66" d="100"/>
          <a:sy n="66" d="100"/>
        </p:scale>
        <p:origin x="1392" y="-174"/>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16-03-2017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16-03-2017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datos de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datos de la ANDE y también agregamos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distintas en esta caso la DGEEC y la ANDE en la herramienta </a:t>
            </a:r>
            <a:r>
              <a:rPr lang="es-ES" sz="1200" kern="1200" baseline="0" dirty="0" err="1">
                <a:solidFill>
                  <a:schemeClr val="tx1"/>
                </a:solidFill>
                <a:latin typeface="+mn-lt"/>
                <a:ea typeface="+mn-ea"/>
                <a:cs typeface="+mn-cs"/>
              </a:rPr>
              <a:t>tablau</a:t>
            </a:r>
            <a:r>
              <a:rPr lang="es-ES" sz="1200" kern="1200" baseline="0" dirty="0">
                <a:solidFill>
                  <a:schemeClr val="tx1"/>
                </a:solidFill>
                <a:latin typeface="+mn-lt"/>
                <a:ea typeface="+mn-ea"/>
                <a:cs typeface="+mn-cs"/>
              </a:rPr>
              <a:t>.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12</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17</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2" rtl="0"/>
            <a:endParaRPr lang="es-ES" sz="1200" b="0" i="0" u="none" strike="noStrike" kern="1200" dirty="0">
              <a:solidFill>
                <a:schemeClr val="tx1"/>
              </a:solidFill>
              <a:effectLst/>
              <a:latin typeface="+mn-lt"/>
              <a:ea typeface="+mn-ea"/>
              <a:cs typeface="+mn-cs"/>
            </a:endParaRPr>
          </a:p>
          <a:p>
            <a:pPr lvl="2" rtl="0"/>
            <a:r>
              <a:rPr lang="es-ES" sz="1200" b="0" i="0" u="none" strike="noStrike" kern="1200" dirty="0">
                <a:solidFill>
                  <a:schemeClr val="tx1"/>
                </a:solidFill>
                <a:effectLst/>
                <a:latin typeface="+mn-lt"/>
                <a:ea typeface="+mn-ea"/>
                <a:cs typeface="+mn-cs"/>
              </a:rPr>
              <a:t>*********DESCRIPCION</a:t>
            </a:r>
          </a:p>
          <a:p>
            <a:pPr lvl="2" rtl="0"/>
            <a:r>
              <a:rPr lang="es-PY" sz="1200" b="0" i="0" kern="1200" dirty="0">
                <a:solidFill>
                  <a:schemeClr val="tx1"/>
                </a:solidFill>
                <a:effectLst/>
                <a:latin typeface="+mn-lt"/>
                <a:ea typeface="+mn-ea"/>
                <a:cs typeface="+mn-cs"/>
              </a:rPr>
              <a:t>Hablamos sobre reunir datos, cómo pueden ser estos datos?:</a:t>
            </a:r>
            <a:br>
              <a:rPr lang="es-PY" sz="1000" dirty="0"/>
            </a:br>
            <a:r>
              <a:rPr lang="es-PY" sz="1200" b="0" i="0" kern="1200" dirty="0">
                <a:solidFill>
                  <a:schemeClr val="tx1"/>
                </a:solidFill>
                <a:effectLst/>
                <a:latin typeface="+mn-lt"/>
                <a:ea typeface="+mn-ea"/>
                <a:cs typeface="+mn-cs"/>
              </a:rPr>
              <a:t>De diversos orígenes,</a:t>
            </a:r>
            <a:br>
              <a:rPr lang="es-PY" sz="1000" dirty="0"/>
            </a:br>
            <a:r>
              <a:rPr lang="es-PY" sz="1200" b="0" i="0" kern="1200" dirty="0">
                <a:solidFill>
                  <a:schemeClr val="tx1"/>
                </a:solidFill>
                <a:effectLst/>
                <a:latin typeface="+mn-lt"/>
                <a:ea typeface="+mn-ea"/>
                <a:cs typeface="+mn-cs"/>
              </a:rPr>
              <a:t>Estructurados y no estructurados,</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Internos o externos a la empresa,</a:t>
            </a:r>
            <a:br>
              <a:rPr lang="es-PY" sz="1000" dirty="0"/>
            </a:br>
            <a:br>
              <a:rPr lang="es-PY" sz="1000" dirty="0"/>
            </a:br>
            <a:r>
              <a:rPr lang="es-PY" sz="1200" b="0" i="0" kern="1200" dirty="0">
                <a:solidFill>
                  <a:schemeClr val="tx1"/>
                </a:solidFill>
                <a:effectLst/>
                <a:latin typeface="+mn-lt"/>
                <a:ea typeface="+mn-ea"/>
                <a:cs typeface="+mn-cs"/>
              </a:rPr>
              <a:t>Datos Estructurados(Datos en nuestra DB)</a:t>
            </a:r>
            <a:br>
              <a:rPr lang="es-PY" sz="1000" dirty="0"/>
            </a:br>
            <a:r>
              <a:rPr lang="es-PY" sz="1200" b="0" i="0" kern="1200" dirty="0">
                <a:solidFill>
                  <a:schemeClr val="tx1"/>
                </a:solidFill>
                <a:effectLst/>
                <a:latin typeface="+mn-lt"/>
                <a:ea typeface="+mn-ea"/>
                <a:cs typeface="+mn-cs"/>
              </a:rPr>
              <a:t>Datos que tienen un modelo definido o provienen de un campo en un registro</a:t>
            </a:r>
            <a:br>
              <a:rPr lang="es-PY" sz="1000" dirty="0"/>
            </a:br>
            <a:r>
              <a:rPr lang="es-PY" sz="1200" b="0" i="0" kern="1200" dirty="0">
                <a:solidFill>
                  <a:schemeClr val="tx1"/>
                </a:solidFill>
                <a:effectLst/>
                <a:latin typeface="+mn-lt"/>
                <a:ea typeface="+mn-ea"/>
                <a:cs typeface="+mn-cs"/>
              </a:rPr>
              <a:t>Datos no Estructurados(Datos externos)</a:t>
            </a:r>
            <a:br>
              <a:rPr lang="es-PY" sz="1000" dirty="0"/>
            </a:br>
            <a:r>
              <a:rPr lang="es-PY" sz="1200" b="0" i="0" kern="1200" dirty="0">
                <a:solidFill>
                  <a:schemeClr val="tx1"/>
                </a:solidFill>
                <a:effectLst/>
                <a:latin typeface="+mn-lt"/>
                <a:ea typeface="+mn-ea"/>
                <a:cs typeface="+mn-cs"/>
              </a:rPr>
              <a:t>Datos que no tienen un modelo predefinido o no </a:t>
            </a:r>
            <a:r>
              <a:rPr lang="es-PY" sz="1200" b="0" i="0" kern="1200" dirty="0" err="1">
                <a:solidFill>
                  <a:schemeClr val="tx1"/>
                </a:solidFill>
                <a:effectLst/>
                <a:latin typeface="+mn-lt"/>
                <a:ea typeface="+mn-ea"/>
                <a:cs typeface="+mn-cs"/>
              </a:rPr>
              <a:t>estan</a:t>
            </a:r>
            <a:r>
              <a:rPr lang="es-PY" sz="1200" b="0" i="0" kern="1200" dirty="0">
                <a:solidFill>
                  <a:schemeClr val="tx1"/>
                </a:solidFill>
                <a:effectLst/>
                <a:latin typeface="+mn-lt"/>
                <a:ea typeface="+mn-ea"/>
                <a:cs typeface="+mn-cs"/>
              </a:rPr>
              <a:t> organizados de alguna manera</a:t>
            </a:r>
            <a:br>
              <a:rPr lang="es-PY" sz="1000" dirty="0"/>
            </a:br>
            <a:br>
              <a:rPr lang="es-PY" sz="1000" dirty="0"/>
            </a:br>
            <a:r>
              <a:rPr lang="es-PY" sz="1200" b="0" i="0" kern="1200" dirty="0">
                <a:solidFill>
                  <a:schemeClr val="tx1"/>
                </a:solidFill>
                <a:effectLst/>
                <a:latin typeface="+mn-lt"/>
                <a:ea typeface="+mn-ea"/>
                <a:cs typeface="+mn-cs"/>
              </a:rPr>
              <a:t>Ejemplo: Análisis de sentimiento</a:t>
            </a:r>
            <a:br>
              <a:rPr lang="es-PY" sz="1000" dirty="0"/>
            </a:br>
            <a:r>
              <a:rPr lang="es-PY"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br>
              <a:rPr lang="es-PY" sz="1000" dirty="0"/>
            </a:br>
            <a:br>
              <a:rPr lang="es-PY" sz="1000" dirty="0"/>
            </a:br>
            <a:br>
              <a:rPr lang="es-PY" sz="1000" dirty="0"/>
            </a:br>
            <a:br>
              <a:rPr lang="es-PY" sz="1000" dirty="0"/>
            </a:b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p>
          <a:p>
            <a:endParaRPr lang="es-ES" sz="1200" b="0" i="0" u="none" strike="noStrike" kern="1200" dirty="0">
              <a:solidFill>
                <a:schemeClr val="tx1"/>
              </a:solidFill>
              <a:effectLst/>
              <a:latin typeface="+mn-lt"/>
              <a:ea typeface="+mn-ea"/>
              <a:cs typeface="+mn-cs"/>
            </a:endParaRPr>
          </a:p>
          <a:p>
            <a:endParaRPr lang="es-ES" sz="1200" b="0" i="0" u="none" strike="noStrike" kern="1200" dirty="0">
              <a:solidFill>
                <a:schemeClr val="tx1"/>
              </a:solidFill>
              <a:effectLst/>
              <a:latin typeface="+mn-lt"/>
              <a:ea typeface="+mn-ea"/>
              <a:cs typeface="+mn-cs"/>
            </a:endParaRPr>
          </a:p>
          <a:p>
            <a:r>
              <a:rPr lang="es-PY" sz="1000" b="0" i="0" kern="1200" dirty="0">
                <a:solidFill>
                  <a:schemeClr val="tx1"/>
                </a:solidFill>
                <a:effectLst/>
                <a:latin typeface="+mn-lt"/>
                <a:ea typeface="+mn-ea"/>
                <a:cs typeface="+mn-cs"/>
              </a:rPr>
              <a:t>Descriptivo:</a:t>
            </a:r>
            <a:r>
              <a:rPr lang="es-PY" sz="1000" b="0" i="0" kern="1200" baseline="0" dirty="0">
                <a:solidFill>
                  <a:schemeClr val="tx1"/>
                </a:solidFill>
                <a:effectLst/>
                <a:latin typeface="+mn-lt"/>
                <a:ea typeface="+mn-ea"/>
                <a:cs typeface="+mn-cs"/>
              </a:rPr>
              <a:t> Solamente los datos que nos han proporcionado las diferentes aplicaciones de nuestra empresa.</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Diagnóstico:  Por qué sucedió</a:t>
            </a:r>
            <a:r>
              <a:rPr lang="en-US" sz="1000" b="0" i="0" kern="1200" baseline="0" dirty="0">
                <a:solidFill>
                  <a:schemeClr val="tx1"/>
                </a:solidFill>
                <a:effectLst/>
                <a:latin typeface="+mn-lt"/>
                <a:ea typeface="+mn-ea"/>
                <a:cs typeface="+mn-cs"/>
              </a:rPr>
              <a:t>?, drill down-</a:t>
            </a:r>
            <a:r>
              <a:rPr lang="es-PY" sz="1000" b="0" i="0" kern="1200" baseline="0" dirty="0">
                <a:solidFill>
                  <a:schemeClr val="tx1"/>
                </a:solidFill>
                <a:effectLst/>
                <a:latin typeface="+mn-lt"/>
                <a:ea typeface="+mn-ea"/>
                <a:cs typeface="+mn-cs"/>
              </a:rPr>
              <a:t>drill up, visualizaciones con mayor granularidad para encontrar el por qué.</a:t>
            </a:r>
          </a:p>
          <a:p>
            <a:r>
              <a:rPr lang="es-PY" sz="1000" b="0" i="0" kern="1200" baseline="0" dirty="0" err="1">
                <a:solidFill>
                  <a:schemeClr val="tx1"/>
                </a:solidFill>
                <a:effectLst/>
                <a:latin typeface="+mn-lt"/>
                <a:ea typeface="+mn-ea"/>
                <a:cs typeface="+mn-cs"/>
              </a:rPr>
              <a:t>Ej</a:t>
            </a:r>
            <a:r>
              <a:rPr lang="es-PY" sz="1000" b="0" i="0" kern="1200" baseline="0" dirty="0">
                <a:solidFill>
                  <a:schemeClr val="tx1"/>
                </a:solidFill>
                <a:effectLst/>
                <a:latin typeface="+mn-lt"/>
                <a:ea typeface="+mn-ea"/>
                <a:cs typeface="+mn-cs"/>
              </a:rPr>
              <a:t>: Ventas del año, </a:t>
            </a:r>
            <a:r>
              <a:rPr lang="es-PY" sz="1000" b="0" i="0" kern="1200" baseline="0" dirty="0" err="1">
                <a:solidFill>
                  <a:schemeClr val="tx1"/>
                </a:solidFill>
                <a:effectLst/>
                <a:latin typeface="+mn-lt"/>
                <a:ea typeface="+mn-ea"/>
                <a:cs typeface="+mn-cs"/>
              </a:rPr>
              <a:t>trimeste</a:t>
            </a:r>
            <a:r>
              <a:rPr lang="es-PY" sz="1000" b="0" i="0" kern="1200" baseline="0" dirty="0">
                <a:solidFill>
                  <a:schemeClr val="tx1"/>
                </a:solidFill>
                <a:effectLst/>
                <a:latin typeface="+mn-lt"/>
                <a:ea typeface="+mn-ea"/>
                <a:cs typeface="+mn-cs"/>
              </a:rPr>
              <a:t>, mes, etc.</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Predictivo: Qué pasará</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000" b="0" i="0" kern="1200" baseline="0" dirty="0">
                <a:solidFill>
                  <a:schemeClr val="tx1"/>
                </a:solidFill>
                <a:effectLst/>
                <a:latin typeface="+mn-lt"/>
                <a:ea typeface="+mn-ea"/>
                <a:cs typeface="+mn-cs"/>
              </a:rPr>
            </a:br>
            <a:br>
              <a:rPr lang="es-PY" sz="1000" b="0" i="0" kern="1200" baseline="0" dirty="0">
                <a:solidFill>
                  <a:schemeClr val="tx1"/>
                </a:solidFill>
                <a:effectLst/>
                <a:latin typeface="+mn-lt"/>
                <a:ea typeface="+mn-ea"/>
                <a:cs typeface="+mn-cs"/>
              </a:rPr>
            </a:br>
            <a:r>
              <a:rPr lang="es-PY" sz="1000" b="0" i="0" kern="1200" baseline="0" dirty="0">
                <a:solidFill>
                  <a:schemeClr val="tx1"/>
                </a:solidFill>
                <a:effectLst/>
                <a:latin typeface="+mn-lt"/>
                <a:ea typeface="+mn-ea"/>
                <a:cs typeface="+mn-cs"/>
              </a:rPr>
              <a:t>Prescriptivo: Qué debería hacer</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Predictivo: </a:t>
            </a:r>
          </a:p>
          <a:p>
            <a:endParaRPr lang="es-PY" sz="1000" b="0" i="0" kern="1200" baseline="0" dirty="0">
              <a:solidFill>
                <a:schemeClr val="tx1"/>
              </a:solidFill>
              <a:effectLst/>
              <a:latin typeface="+mn-lt"/>
              <a:ea typeface="+mn-ea"/>
              <a:cs typeface="+mn-cs"/>
            </a:endParaRPr>
          </a:p>
          <a:p>
            <a:endParaRPr lang="es-PY" sz="1000" b="0" i="0" kern="1200" baseline="0" dirty="0">
              <a:solidFill>
                <a:schemeClr val="tx1"/>
              </a:solidFill>
              <a:effectLst/>
              <a:latin typeface="+mn-lt"/>
              <a:ea typeface="+mn-ea"/>
              <a:cs typeface="+mn-cs"/>
            </a:endParaRPr>
          </a:p>
          <a:p>
            <a:r>
              <a:rPr lang="es-ES" sz="1000" b="0" i="0" kern="1200" dirty="0">
                <a:solidFill>
                  <a:schemeClr val="tx1"/>
                </a:solidFill>
                <a:effectLst/>
                <a:latin typeface="+mn-lt"/>
                <a:ea typeface="+mn-ea"/>
                <a:cs typeface="+mn-cs"/>
              </a:rPr>
              <a:t>La gran mayoría de las</a:t>
            </a:r>
            <a:r>
              <a:rPr lang="es-ES" sz="1000" b="0" i="0" kern="1200" baseline="0" dirty="0">
                <a:solidFill>
                  <a:schemeClr val="tx1"/>
                </a:solidFill>
                <a:effectLst/>
                <a:latin typeface="+mn-lt"/>
                <a:ea typeface="+mn-ea"/>
                <a:cs typeface="+mn-cs"/>
              </a:rPr>
              <a:t> empresas </a:t>
            </a:r>
            <a:r>
              <a:rPr lang="es-ES" sz="10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000" b="0" i="0" kern="1200" dirty="0">
              <a:solidFill>
                <a:schemeClr val="tx1"/>
              </a:solidFill>
              <a:effectLst/>
              <a:latin typeface="+mn-lt"/>
              <a:ea typeface="+mn-ea"/>
              <a:cs typeface="+mn-cs"/>
            </a:endParaRPr>
          </a:p>
          <a:p>
            <a:endParaRPr lang="es-PY" sz="10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br>
              <a:rPr lang="es-PY" dirty="0"/>
            </a:br>
            <a:r>
              <a:rPr lang="es-PY" sz="1200" b="0" i="0" kern="1200" dirty="0">
                <a:solidFill>
                  <a:schemeClr val="tx1"/>
                </a:solidFill>
                <a:effectLst/>
                <a:latin typeface="+mn-lt"/>
                <a:ea typeface="+mn-ea"/>
                <a:cs typeface="+mn-cs"/>
              </a:rPr>
              <a:t>CONOCIMIENTO-&gt;INFORMACIÓN e INFORMACION-&gt;DATOS</a:t>
            </a:r>
            <a:br>
              <a:rPr lang="es-PY" dirty="0"/>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Datos-&gt; Datos en bruto, números, letras símbolos, </a:t>
            </a:r>
            <a:r>
              <a:rPr lang="es-PY" sz="1200" b="0" i="0" kern="1200" dirty="0" err="1">
                <a:solidFill>
                  <a:schemeClr val="tx1"/>
                </a:solidFill>
                <a:effectLst/>
                <a:latin typeface="+mn-lt"/>
                <a:ea typeface="+mn-ea"/>
                <a:cs typeface="+mn-cs"/>
              </a:rPr>
              <a:t>senales</a:t>
            </a:r>
            <a:r>
              <a:rPr lang="es-PY" sz="1200" b="0" i="0" kern="1200" dirty="0">
                <a:solidFill>
                  <a:schemeClr val="tx1"/>
                </a:solidFill>
                <a:effectLst/>
                <a:latin typeface="+mn-lt"/>
                <a:ea typeface="+mn-ea"/>
                <a:cs typeface="+mn-cs"/>
              </a:rPr>
              <a:t>, todo esto </a:t>
            </a:r>
            <a:r>
              <a:rPr lang="es-PY" sz="1200" b="0" i="0" kern="1200" dirty="0" err="1">
                <a:solidFill>
                  <a:schemeClr val="tx1"/>
                </a:solidFill>
                <a:effectLst/>
                <a:latin typeface="+mn-lt"/>
                <a:ea typeface="+mn-ea"/>
                <a:cs typeface="+mn-cs"/>
              </a:rPr>
              <a:t>correponde</a:t>
            </a:r>
            <a:r>
              <a:rPr lang="es-PY" sz="1200" b="0" i="0" kern="1200" dirty="0">
                <a:solidFill>
                  <a:schemeClr val="tx1"/>
                </a:solidFill>
                <a:effectLst/>
                <a:latin typeface="+mn-lt"/>
                <a:ea typeface="+mn-ea"/>
                <a:cs typeface="+mn-cs"/>
              </a:rPr>
              <a:t> a ingeniería de datos corresponde a los ingenieros de datos cargar los mismos en una BD.</a:t>
            </a:r>
            <a:br>
              <a:rPr lang="es-PY" sz="1200" b="0" i="0" kern="1200" dirty="0">
                <a:solidFill>
                  <a:schemeClr val="tx1"/>
                </a:solidFill>
                <a:effectLst/>
                <a:latin typeface="+mn-lt"/>
                <a:ea typeface="+mn-ea"/>
                <a:cs typeface="+mn-cs"/>
              </a:rPr>
            </a:br>
            <a:r>
              <a:rPr lang="es-PY" sz="1200" b="0" i="0" kern="1200" dirty="0" err="1">
                <a:solidFill>
                  <a:schemeClr val="tx1"/>
                </a:solidFill>
                <a:effectLst/>
                <a:latin typeface="+mn-lt"/>
                <a:ea typeface="+mn-ea"/>
                <a:cs typeface="+mn-cs"/>
              </a:rPr>
              <a:t>Information</a:t>
            </a:r>
            <a:r>
              <a:rPr lang="es-PY" sz="1200" b="0" i="0" kern="1200" dirty="0">
                <a:solidFill>
                  <a:schemeClr val="tx1"/>
                </a:solidFill>
                <a:effectLst/>
                <a:latin typeface="+mn-lt"/>
                <a:ea typeface="+mn-ea"/>
                <a:cs typeface="+mn-cs"/>
              </a:rPr>
              <a:t>-&gt;Qué paso? Descripción de los datos(</a:t>
            </a:r>
            <a:r>
              <a:rPr lang="es-PY" sz="1200" b="0" i="0" kern="1200" dirty="0" err="1">
                <a:solidFill>
                  <a:schemeClr val="tx1"/>
                </a:solidFill>
                <a:effectLst/>
                <a:latin typeface="+mn-lt"/>
                <a:ea typeface="+mn-ea"/>
                <a:cs typeface="+mn-cs"/>
              </a:rPr>
              <a:t>Energia</a:t>
            </a:r>
            <a:r>
              <a:rPr lang="es-PY" sz="1200" b="0" i="0" kern="1200" dirty="0">
                <a:solidFill>
                  <a:schemeClr val="tx1"/>
                </a:solidFill>
                <a:effectLst/>
                <a:latin typeface="+mn-lt"/>
                <a:ea typeface="+mn-ea"/>
                <a:cs typeface="+mn-cs"/>
              </a:rPr>
              <a:t> consumida mes), conocemos el contexto, conoces como se relacionan estos datos(facturación vs </a:t>
            </a:r>
            <a:r>
              <a:rPr lang="es-PY" sz="1200" b="0" i="0" kern="1200" dirty="0" err="1">
                <a:solidFill>
                  <a:schemeClr val="tx1"/>
                </a:solidFill>
                <a:effectLst/>
                <a:latin typeface="+mn-lt"/>
                <a:ea typeface="+mn-ea"/>
                <a:cs typeface="+mn-cs"/>
              </a:rPr>
              <a:t>Energia</a:t>
            </a:r>
            <a:r>
              <a:rPr lang="es-PY" sz="1200" b="0" i="0" kern="1200" dirty="0">
                <a:solidFill>
                  <a:schemeClr val="tx1"/>
                </a:solidFill>
                <a:effectLst/>
                <a:latin typeface="+mn-lt"/>
                <a:ea typeface="+mn-ea"/>
                <a:cs typeface="+mn-cs"/>
              </a:rPr>
              <a:t> consumida), se conoce lo que ha sucedido porque tenemos datos que evidencian lo sucedido.</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endParaRPr lang="es-PY" dirty="0"/>
          </a:p>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 saber que hacer con la información y poner en práctica</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su entorno, ya que este dinamismo aumenta el riesgo de que los conocimientos específicos sobre el medio se vuelvan obsoletos, afectando los procesos de aprendizaje.</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 aumentando mi poder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Momento adecuado: </a:t>
            </a:r>
            <a:r>
              <a:rPr lang="es-PY" sz="1200" b="0" i="0" kern="1200" dirty="0" err="1">
                <a:solidFill>
                  <a:schemeClr val="tx1"/>
                </a:solidFill>
                <a:effectLst/>
                <a:latin typeface="+mn-lt"/>
                <a:ea typeface="+mn-ea"/>
                <a:cs typeface="+mn-cs"/>
              </a:rPr>
              <a:t>Asking</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develop</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see</a:t>
            </a:r>
            <a:r>
              <a:rPr lang="es-PY" sz="1200" b="0" i="0" kern="1200" dirty="0">
                <a:solidFill>
                  <a:schemeClr val="tx1"/>
                </a:solidFill>
                <a:effectLst/>
                <a:latin typeface="+mn-lt"/>
                <a:ea typeface="+mn-ea"/>
                <a:cs typeface="+mn-cs"/>
              </a:rPr>
              <a:t>, refine, esto retrasa el proceso de toma de decisiones. Si la organización demora una decisión, sus competidores pueden entrar primero (</a:t>
            </a:r>
            <a:r>
              <a:rPr lang="es-PY" sz="1200" b="0" i="0" kern="1200" dirty="0" err="1">
                <a:solidFill>
                  <a:schemeClr val="tx1"/>
                </a:solidFill>
                <a:effectLst/>
                <a:latin typeface="+mn-lt"/>
                <a:ea typeface="+mn-ea"/>
                <a:cs typeface="+mn-cs"/>
              </a:rPr>
              <a:t>Pratt</a:t>
            </a:r>
            <a:r>
              <a:rPr lang="es-PY" sz="1200" b="0" i="0" kern="1200" dirty="0">
                <a:solidFill>
                  <a:schemeClr val="tx1"/>
                </a:solidFill>
                <a:effectLst/>
                <a:latin typeface="+mn-lt"/>
                <a:ea typeface="+mn-ea"/>
                <a:cs typeface="+mn-cs"/>
              </a:rPr>
              <a:t> et al., 1995), lo que aumenta el riesgo de perder efectividad en sus decisiones (Equipo </a:t>
            </a:r>
            <a:r>
              <a:rPr lang="es-PY" sz="1200" b="0" i="0" kern="1200" dirty="0" err="1">
                <a:solidFill>
                  <a:schemeClr val="tx1"/>
                </a:solidFill>
                <a:effectLst/>
                <a:latin typeface="+mn-lt"/>
                <a:ea typeface="+mn-ea"/>
                <a:cs typeface="+mn-cs"/>
              </a:rPr>
              <a:t>Predizo</a:t>
            </a:r>
            <a:r>
              <a:rPr lang="es-PY" sz="1200" b="0" i="0" kern="120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16-03-2017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16-03-2017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16-03-2017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16-03-2017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16-03-2017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16-03-2017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16-03-2017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16-03-2017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2800" spc="371" dirty="0" err="1">
                <a:latin typeface="TT Corals Thin DEMO" panose="02000506020000020003" pitchFamily="50" charset="-52"/>
              </a:rPr>
              <a:t>Aplicados</a:t>
            </a:r>
            <a:r>
              <a:rPr lang="en-US" sz="2800" spc="371" dirty="0">
                <a:latin typeface="TT Corals Thin DEMO" panose="02000506020000020003" pitchFamily="50" charset="-52"/>
              </a:rPr>
              <a:t> a </a:t>
            </a:r>
            <a:r>
              <a:rPr lang="en-US" sz="2800" spc="371" dirty="0" err="1">
                <a:latin typeface="TT Corals Thin DEMO" panose="02000506020000020003" pitchFamily="50" charset="-52"/>
              </a:rPr>
              <a:t>datos</a:t>
            </a:r>
            <a:r>
              <a:rPr lang="en-US" sz="2800" spc="371" dirty="0">
                <a:latin typeface="TT Corals Thin DEMO" panose="02000506020000020003" pitchFamily="50" charset="-52"/>
              </a:rPr>
              <a:t> del </a:t>
            </a:r>
            <a:r>
              <a:rPr lang="en-US" sz="2800" spc="371" dirty="0" err="1">
                <a:latin typeface="TT Corals Thin DEMO" panose="02000506020000020003" pitchFamily="50" charset="-52"/>
              </a:rPr>
              <a:t>paraguay</a:t>
            </a:r>
            <a:endParaRPr sz="2800" spc="371" dirty="0">
              <a:latin typeface="TT Corals Thin DEMO" panose="02000506020000020003" pitchFamily="50" charset="-52"/>
            </a:endParaRP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65" y="-774799"/>
            <a:ext cx="11384369" cy="854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endParaRPr lang="es-PY" sz="2800">
              <a:solidFill>
                <a:schemeClr val="accent5">
                  <a:lumMod val="50000"/>
                </a:schemeClr>
              </a:solidFill>
              <a:latin typeface="HK Grotesk Medium" panose="00000600000000000000" pitchFamily="50" charset="0"/>
            </a:endParaRP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endParaRPr lang="es-PY" sz="2800">
              <a:solidFill>
                <a:schemeClr val="accent5">
                  <a:lumMod val="50000"/>
                </a:schemeClr>
              </a:solidFill>
              <a:latin typeface="HK Grotesk Medium" panose="00000600000000000000" pitchFamily="50" charset="0"/>
            </a:endParaRP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276999"/>
            </a:xfrm>
            <a:prstGeom prst="rect">
              <a:avLst/>
            </a:prstGeom>
            <a:noFill/>
          </p:spPr>
          <p:txBody>
            <a:bodyPr wrap="square" rtlCol="0">
              <a:spAutoFit/>
            </a:bodyPr>
            <a:lstStyle/>
            <a:p>
              <a:pPr algn="ctr"/>
              <a:r>
                <a:rPr lang="es-PY" sz="12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800"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pic>
        <p:nvPicPr>
          <p:cNvPr id="5" name="Picture Placeholder 4"/>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Iván </a:t>
            </a:r>
            <a:r>
              <a:rPr kumimoji="0" lang="en-US" sz="2000" b="0" i="0" u="none" strike="noStrike" kern="1200" cap="none" spc="0" normalizeH="0" baseline="0" noProof="0" dirty="0" err="1">
                <a:ln>
                  <a:noFill/>
                </a:ln>
                <a:solidFill>
                  <a:prstClr val="black"/>
                </a:solidFill>
                <a:effectLst/>
                <a:uLnTx/>
                <a:uFillTx/>
                <a:latin typeface="HK Grotesk Medium" panose="00000600000000000000" pitchFamily="50" charset="0"/>
                <a:ea typeface="+mn-ea"/>
                <a:cs typeface="+mn-cs"/>
              </a:rPr>
              <a:t>Cáceres</a:t>
            </a:r>
            <a:endPar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sz="1500" spc="371" dirty="0">
              <a:solidFill>
                <a:srgbClr val="C4C4C4"/>
              </a:solidFill>
              <a:latin typeface="TT Corals Thin DEMO" panose="02000506020000020003" pitchFamily="50" charset="-52"/>
            </a:endParaRP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Evolución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7426</Words>
  <Application>Microsoft Office PowerPoint</Application>
  <PresentationFormat>Custom</PresentationFormat>
  <Paragraphs>502</Paragraphs>
  <Slides>50</Slides>
  <Notes>45</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50</vt:i4>
      </vt:variant>
    </vt:vector>
  </HeadingPairs>
  <TitlesOfParts>
    <vt:vector size="74"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2017-03-16T16:07:23Z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